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9" r:id="rId3"/>
    <p:sldId id="273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A083C-4BFE-4599-BF5E-51E37C10230A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F0FD5-94B5-4640-80C8-B5E0653CF8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F44DA8-E7A9-4783-96D8-4D50FA16166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F0FD5-94B5-4640-80C8-B5E0653CF8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>
          <a:xfrm>
            <a:off x="3000364" y="571480"/>
            <a:ext cx="5457836" cy="50006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урок </a:t>
            </a: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физической культуры </a:t>
            </a:r>
            <a:b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в 5 классе </a:t>
            </a: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/>
            </a:r>
            <a:b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на </a:t>
            </a: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тему: «Акробатические             упражнения</a:t>
            </a:r>
            <a:r>
              <a:rPr lang="ru-RU" sz="3600" dirty="0" smtClean="0">
                <a:solidFill>
                  <a:srgbClr val="00B0F0"/>
                </a:solidFill>
                <a:latin typeface="Arial Black" pitchFamily="34" charset="0"/>
              </a:rPr>
              <a:t>»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/>
            </a:r>
            <a:b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</a:br>
            <a:endParaRPr lang="ru-RU" altLang="ru-RU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099" name="Subtitle 4"/>
          <p:cNvSpPr>
            <a:spLocks noGrp="1"/>
          </p:cNvSpPr>
          <p:nvPr>
            <p:ph type="subTitle" idx="1"/>
          </p:nvPr>
        </p:nvSpPr>
        <p:spPr>
          <a:xfrm>
            <a:off x="5429256" y="5000636"/>
            <a:ext cx="3519482" cy="101916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1800" dirty="0" smtClean="0"/>
              <a:t>Липка </a:t>
            </a:r>
            <a:r>
              <a:rPr lang="ru-RU" altLang="ru-RU" sz="1800" dirty="0" smtClean="0"/>
              <a:t>Г</a:t>
            </a:r>
            <a:r>
              <a:rPr lang="ru-RU" altLang="ru-RU" sz="1800" dirty="0" smtClean="0"/>
              <a:t>.И.</a:t>
            </a:r>
            <a:endParaRPr lang="ru-RU" altLang="ru-RU" sz="1800" dirty="0" smtClean="0"/>
          </a:p>
          <a:p>
            <a:pPr eaLnBrk="1" hangingPunct="1"/>
            <a:r>
              <a:rPr lang="ru-RU" altLang="ru-RU" sz="1800" dirty="0" smtClean="0"/>
              <a:t> учитель </a:t>
            </a:r>
            <a:r>
              <a:rPr lang="ru-RU" altLang="ru-RU" sz="1800" dirty="0" smtClean="0"/>
              <a:t>физической культуры</a:t>
            </a:r>
            <a:endParaRPr lang="ru-RU" altLang="ru-RU" sz="1800" dirty="0" smtClean="0"/>
          </a:p>
          <a:p>
            <a:pPr eaLnBrk="1" hangingPunct="1"/>
            <a:r>
              <a:rPr lang="ru-RU" altLang="ru-RU" sz="1800" dirty="0" smtClean="0"/>
              <a:t> МОУ «Насоновская СОШ»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214554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0042"/>
            <a:ext cx="7358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ru-RU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  <a:t>Тема</a:t>
            </a:r>
            <a:r>
              <a:rPr lang="ru-RU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  <a:t> Урока: </a:t>
            </a:r>
            <a:r>
              <a:rPr lang="ru-RU" sz="2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  <a:t/>
            </a:r>
            <a:br>
              <a:rPr lang="ru-RU" sz="24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</a:br>
            <a:r>
              <a:rPr lang="ru-RU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  <a:t>   «</a:t>
            </a:r>
            <a:r>
              <a:rPr lang="ru-RU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itchFamily="34" charset="0"/>
              </a:rPr>
              <a:t>Акробатика. Кувырок вперед,   назад, стойка на лопатках»</a:t>
            </a:r>
            <a:endParaRPr lang="ru-RU" sz="28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285992"/>
            <a:ext cx="67151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Задачи урока:</a:t>
            </a:r>
          </a:p>
          <a:p>
            <a:pPr marL="36576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1. Выполнить строевые упражнения.</a:t>
            </a:r>
          </a:p>
          <a:p>
            <a:pPr marL="36576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2. Совершенствовать технику выполнения акробатических упражнений.</a:t>
            </a:r>
          </a:p>
          <a:p>
            <a:pPr marL="36576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3. Развить физические качества.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     Теоретические </a:t>
            </a:r>
            <a:r>
              <a:rPr lang="ru-RU" sz="3600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сведения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" indent="0">
              <a:lnSpc>
                <a:spcPts val="3000"/>
              </a:lnSpc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Физические упражнения, которые в дальнейшем стали называться акробатическими, возникли в глубокой древности.</a:t>
            </a:r>
          </a:p>
          <a:p>
            <a:pPr marL="36576" indent="0">
              <a:lnSpc>
                <a:spcPts val="3000"/>
              </a:lnSpc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Название «акробат» произошло от греческого слова «</a:t>
            </a:r>
            <a:r>
              <a:rPr lang="ru-RU" sz="24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акробатес</a:t>
            </a:r>
            <a:r>
              <a:rPr lang="ru-RU" sz="24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», что в переводе означает «подымающийся вверх», «подымающийся ввысь». От этого слова в дальнейшем образовалось понятие «акробатика». В наше время слова «акробатика», «акробат» зачастую употребляют в общем смысле, чтобы подчеркнуть высокую степень проявления ловкости и смелости.</a:t>
            </a:r>
            <a:endParaRPr lang="ru-RU" sz="24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17348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FFFF00"/>
                </a:solidFill>
                <a:latin typeface="Cambria" panose="02040503050406030204" pitchFamily="18" charset="0"/>
              </a:rPr>
              <a:t> </a:t>
            </a:r>
            <a:r>
              <a:rPr lang="ru-RU" sz="2800" dirty="0" smtClean="0">
                <a:solidFill>
                  <a:srgbClr val="FFFF00"/>
                </a:solidFill>
                <a:latin typeface="Cambria" panose="02040503050406030204" pitchFamily="18" charset="0"/>
              </a:rPr>
              <a:t>                </a:t>
            </a:r>
            <a:br>
              <a:rPr lang="ru-RU" sz="2800" dirty="0" smtClean="0">
                <a:solidFill>
                  <a:srgbClr val="FFFF00"/>
                </a:solidFill>
                <a:latin typeface="Cambria" panose="02040503050406030204" pitchFamily="18" charset="0"/>
              </a:rPr>
            </a:br>
            <a:r>
              <a:rPr lang="ru-RU" sz="2800" dirty="0">
                <a:solidFill>
                  <a:srgbClr val="FFFF00"/>
                </a:solidFill>
                <a:latin typeface="Cambria" panose="02040503050406030204" pitchFamily="18" charset="0"/>
              </a:rPr>
              <a:t/>
            </a:r>
            <a:br>
              <a:rPr lang="ru-RU" sz="2800" dirty="0">
                <a:solidFill>
                  <a:srgbClr val="FFFF00"/>
                </a:solidFill>
                <a:latin typeface="Cambria" panose="02040503050406030204" pitchFamily="18" charset="0"/>
              </a:rPr>
            </a:br>
            <a:r>
              <a:rPr lang="ru-RU" sz="2800" dirty="0" smtClean="0">
                <a:solidFill>
                  <a:srgbClr val="FFFF00"/>
                </a:solidFill>
                <a:latin typeface="Cambria" panose="02040503050406030204" pitchFamily="18" charset="0"/>
              </a:rPr>
              <a:t>   </a:t>
            </a:r>
            <a:r>
              <a:rPr lang="ru-RU" sz="36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Акробатические     упражнения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6576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1. Кувырок вперёд из упора присев.</a:t>
            </a:r>
          </a:p>
          <a:p>
            <a:pPr marL="36576" lvl="0" indent="0">
              <a:lnSpc>
                <a:spcPct val="150000"/>
              </a:lnSpc>
              <a:buClr>
                <a:srgbClr val="6EA0B0"/>
              </a:buClr>
              <a:buNone/>
            </a:pPr>
            <a:r>
              <a:rPr lang="ru-RU" b="1" i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2. Кувырок назад из упора присев.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3. Стойка на лопатках.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5724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Кувырок вперёд из упора присев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7572428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>
              <a:lnSpc>
                <a:spcPts val="2500"/>
              </a:lnSpc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            Ступни </a:t>
            </a: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слегка расставлены, колени врозь, опираемся руками о мат на расстоянии полшага от ступней. Кувырок делается толчком ног больше вперёд, чем вверх, подбородок прижимается к груди. В начале кувырка слегка касаемся гимнастического мата затылком и почти одновременно лопатками. В момент, когда лопатки коснутся мата, надо захватить руками ноги у голеностопных суставов и прижать колени к груди.</a:t>
            </a:r>
            <a:r>
              <a:rPr lang="ru-RU" sz="2400" b="1" dirty="0" smtClean="0">
                <a:ea typeface="Times New Roman"/>
              </a:rPr>
              <a:t> 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4286256"/>
            <a:ext cx="7384334" cy="2383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Кувырок назад из упора присев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14422"/>
            <a:ext cx="7429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         При </a:t>
            </a: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выполнении кувырка назад из упора присев, разгибаясь, перекатится на спину, энергично поднять согнутые ноги в коленях (принять положение плотной группировки). Продолжая перекат назад, поставить согнутые в локтях руки на пол возле головы и, опираясь на руки, перейти в упор присев.</a:t>
            </a:r>
            <a:endParaRPr lang="ru-RU" sz="2400" b="1" dirty="0">
              <a:solidFill>
                <a:srgbClr val="00B0F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4143380"/>
            <a:ext cx="7384334" cy="2525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Cambria" panose="02040503050406030204" pitchFamily="18" charset="0"/>
                <a:ea typeface="Times New Roman"/>
              </a:rPr>
              <a:t>           </a:t>
            </a:r>
            <a:r>
              <a:rPr lang="ru-RU" sz="4000" b="1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Стойка </a:t>
            </a:r>
            <a:r>
              <a:rPr lang="ru-RU" sz="4000" b="1" dirty="0" smtClean="0">
                <a:solidFill>
                  <a:srgbClr val="C00000"/>
                </a:solidFill>
                <a:latin typeface="Cambria" panose="02040503050406030204" pitchFamily="18" charset="0"/>
                <a:ea typeface="Times New Roman"/>
              </a:rPr>
              <a:t>на лопатках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214422"/>
            <a:ext cx="34290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         Стойки </a:t>
            </a: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выполняются на гимнастическом мате.</a:t>
            </a:r>
          </a:p>
          <a:p>
            <a:pPr marL="36576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Тело вертикально закреплено, колени и носки натянуты.</a:t>
            </a:r>
          </a:p>
          <a:p>
            <a:pPr marL="36576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Cambria" panose="02040503050406030204" pitchFamily="18" charset="0"/>
              </a:rPr>
              <a:t>Локти на ширине плеч, кисти закреплены и упираются в поясницу.</a:t>
            </a:r>
            <a:endParaRPr lang="ru-RU" sz="2400" b="1" dirty="0">
              <a:solidFill>
                <a:srgbClr val="00B0F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62" y="1290362"/>
            <a:ext cx="3143272" cy="513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  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Список 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используемых источников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00174"/>
            <a:ext cx="64294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BD0D9"/>
              </a:buClr>
              <a:buSzPct val="95000"/>
            </a:pP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1.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Баршай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, В.М. Гимнастика : учебник / В.М.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Баршай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, Н.В.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Курысь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, И.Б. Павлов. – Изд. 2-е, доп. и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перераб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. – Ростов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н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/Д : Феникс, 2011.</a:t>
            </a:r>
          </a:p>
          <a:p>
            <a:pPr lvl="0">
              <a:buClr>
                <a:srgbClr val="0BD0D9"/>
              </a:buClr>
              <a:buSzPct val="95000"/>
            </a:pPr>
            <a:endParaRPr lang="ru-RU" sz="2000" b="1" dirty="0" smtClean="0">
              <a:solidFill>
                <a:srgbClr val="00B0F0"/>
              </a:solidFill>
              <a:latin typeface="Cambria" panose="02040503050406030204" pitchFamily="18" charset="0"/>
              <a:ea typeface="Times New Roman"/>
            </a:endParaRPr>
          </a:p>
          <a:p>
            <a:pPr lvl="0">
              <a:buClr>
                <a:srgbClr val="0BD0D9"/>
              </a:buClr>
              <a:buSzPct val="95000"/>
            </a:pP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2. Лях, В.И. Физическая культура. Рабочие программы. Предметная линия учебников М.Я.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Виленского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, В.И. Ляха. 5-9 классы : пособие для учителей </a:t>
            </a:r>
            <a:r>
              <a:rPr lang="ru-RU" sz="2000" b="1" dirty="0" err="1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общеобразоват</a:t>
            </a: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. учреждений / В.И. Лях. – М. : Просвещение, 2011</a:t>
            </a:r>
          </a:p>
          <a:p>
            <a:pPr lvl="0">
              <a:buClr>
                <a:srgbClr val="0BD0D9"/>
              </a:buClr>
              <a:buSzPct val="95000"/>
            </a:pPr>
            <a:endParaRPr lang="ru-RU" sz="2000" b="1" dirty="0" smtClean="0">
              <a:solidFill>
                <a:srgbClr val="00B0F0"/>
              </a:solidFill>
              <a:latin typeface="Cambria" panose="02040503050406030204" pitchFamily="18" charset="0"/>
              <a:ea typeface="Times New Roman"/>
            </a:endParaRPr>
          </a:p>
          <a:p>
            <a:pPr lvl="0">
              <a:buClr>
                <a:srgbClr val="0BD0D9"/>
              </a:buClr>
              <a:buSzPct val="95000"/>
            </a:pPr>
            <a:r>
              <a:rPr lang="ru-RU" sz="2000" b="1" dirty="0" smtClean="0">
                <a:solidFill>
                  <a:srgbClr val="00B0F0"/>
                </a:solidFill>
                <a:latin typeface="Cambria" panose="02040503050406030204" pitchFamily="18" charset="0"/>
                <a:ea typeface="Times New Roman"/>
              </a:rPr>
              <a:t>3. Иванов, К.М. Строевые упражнения на практических занятиях по спортивным дисциплинам : учебное пособие для студентов физкультурных учебных заведений / К.М. Иванов, Б.П. Кашеваров. – Л. : Изд-во Ун-та Лесгафта, 2008</a:t>
            </a:r>
            <a:endParaRPr lang="ru-RU" sz="2000" b="1" dirty="0">
              <a:solidFill>
                <a:srgbClr val="00B0F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409</TotalTime>
  <Words>432</Words>
  <PresentationFormat>Экран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урок физической культуры  в 5 классе  на тему: «Акробатические             упражнения» </vt:lpstr>
      <vt:lpstr>Слайд 2</vt:lpstr>
      <vt:lpstr>     Теоретические сведения</vt:lpstr>
      <vt:lpstr>                      Акробатические     упражнения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PIRLS  «Изучение читательской компетенции обучающихся начальной школы в рамках международного исследования качества чтения и понимания текста» </dc:title>
  <dc:creator>Елена Андреевна</dc:creator>
  <cp:lastModifiedBy>ЕЛЕНА</cp:lastModifiedBy>
  <cp:revision>44</cp:revision>
  <dcterms:created xsi:type="dcterms:W3CDTF">2021-06-24T10:34:06Z</dcterms:created>
  <dcterms:modified xsi:type="dcterms:W3CDTF">2022-11-15T17:48:59Z</dcterms:modified>
</cp:coreProperties>
</file>